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69" r:id="rId3"/>
    <p:sldId id="266" r:id="rId4"/>
    <p:sldId id="265" r:id="rId5"/>
    <p:sldId id="267" r:id="rId6"/>
    <p:sldId id="268"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99" autoAdjust="0"/>
  </p:normalViewPr>
  <p:slideViewPr>
    <p:cSldViewPr>
      <p:cViewPr varScale="1">
        <p:scale>
          <a:sx n="120" d="100"/>
          <a:sy n="120" d="100"/>
        </p:scale>
        <p:origin x="120" y="25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8/12/2020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8/12/2020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8/12/2020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8/12/2020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8/12/2020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8/12/2020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8/12/2020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8/12/2020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8/12/2020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8/12/2020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8/12/2020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8/12/2020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8/12/2020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oper Black" panose="0208090404030B020404" pitchFamily="18" charset="0"/>
              </a:rPr>
              <a:t>WELCOME BACK</a:t>
            </a:r>
          </a:p>
        </p:txBody>
      </p:sp>
      <p:sp>
        <p:nvSpPr>
          <p:cNvPr id="3" name="Subtitle 2"/>
          <p:cNvSpPr>
            <a:spLocks noGrp="1"/>
          </p:cNvSpPr>
          <p:nvPr>
            <p:ph type="subTitle" idx="1"/>
          </p:nvPr>
        </p:nvSpPr>
        <p:spPr/>
        <p:txBody>
          <a:bodyPr/>
          <a:lstStyle/>
          <a:p>
            <a:r>
              <a:rPr lang="en-US" dirty="0">
                <a:latin typeface="Cooper Black" panose="0208090404030B020404" pitchFamily="18" charset="0"/>
              </a:rPr>
              <a:t>Reopening of the General Accounting Office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5D1C4-3D07-4251-AFD8-E7E100528A46}"/>
              </a:ext>
            </a:extLst>
          </p:cNvPr>
          <p:cNvSpPr/>
          <p:nvPr/>
        </p:nvSpPr>
        <p:spPr>
          <a:xfrm>
            <a:off x="2437606" y="76200"/>
            <a:ext cx="7313612" cy="7017306"/>
          </a:xfrm>
          <a:prstGeom prst="rect">
            <a:avLst/>
          </a:prstGeom>
        </p:spPr>
        <p:txBody>
          <a:bodyPr wrap="square">
            <a:spAutoFit/>
          </a:bodyPr>
          <a:lstStyle/>
          <a:p>
            <a:r>
              <a:rPr lang="en-US" dirty="0">
                <a:latin typeface="Cooper Black" panose="0208090404030B020404" pitchFamily="18" charset="0"/>
              </a:rPr>
              <a:t>Welcome back, your dreams were your ticket out</a:t>
            </a:r>
            <a:br>
              <a:rPr lang="en-US" dirty="0">
                <a:latin typeface="Cooper Black" panose="0208090404030B020404" pitchFamily="18" charset="0"/>
              </a:rPr>
            </a:br>
            <a:r>
              <a:rPr lang="en-US" dirty="0">
                <a:latin typeface="Cooper Black" panose="0208090404030B020404" pitchFamily="18" charset="0"/>
              </a:rPr>
              <a:t>Welcome back, to that same old place that you laughed about</a:t>
            </a:r>
            <a:br>
              <a:rPr lang="en-US" dirty="0">
                <a:latin typeface="Cooper Black" panose="0208090404030B020404" pitchFamily="18" charset="0"/>
              </a:rPr>
            </a:br>
            <a:r>
              <a:rPr lang="en-US" dirty="0">
                <a:latin typeface="Cooper Black" panose="0208090404030B020404" pitchFamily="18" charset="0"/>
              </a:rPr>
              <a:t>Well the names have all changed since you hung around</a:t>
            </a:r>
            <a:br>
              <a:rPr lang="en-US" dirty="0">
                <a:latin typeface="Cooper Black" panose="0208090404030B020404" pitchFamily="18" charset="0"/>
              </a:rPr>
            </a:br>
            <a:r>
              <a:rPr lang="en-US" dirty="0">
                <a:latin typeface="Cooper Black" panose="0208090404030B020404" pitchFamily="18" charset="0"/>
              </a:rPr>
              <a:t>But those dreams have remained and they've turned around</a:t>
            </a:r>
            <a:br>
              <a:rPr lang="en-US" dirty="0">
                <a:latin typeface="Cooper Black" panose="0208090404030B020404" pitchFamily="18" charset="0"/>
              </a:rPr>
            </a:br>
            <a:r>
              <a:rPr lang="en-US" dirty="0">
                <a:latin typeface="Cooper Black" panose="0208090404030B020404" pitchFamily="18" charset="0"/>
              </a:rPr>
              <a:t>Who'd have thought they'd lead </a:t>
            </a:r>
            <a:r>
              <a:rPr lang="en-US" dirty="0" err="1">
                <a:latin typeface="Cooper Black" panose="0208090404030B020404" pitchFamily="18" charset="0"/>
              </a:rPr>
              <a:t>ya</a:t>
            </a:r>
            <a:br>
              <a:rPr lang="en-US" dirty="0">
                <a:latin typeface="Cooper Black" panose="0208090404030B020404" pitchFamily="18" charset="0"/>
              </a:rPr>
            </a:br>
            <a:r>
              <a:rPr lang="en-US" dirty="0">
                <a:latin typeface="Cooper Black" panose="0208090404030B020404" pitchFamily="18" charset="0"/>
              </a:rPr>
              <a:t>(Who'd have thought they'd lead </a:t>
            </a:r>
            <a:r>
              <a:rPr lang="en-US" dirty="0" err="1">
                <a:latin typeface="Cooper Black" panose="0208090404030B020404" pitchFamily="18" charset="0"/>
              </a:rPr>
              <a:t>ya</a:t>
            </a:r>
            <a:r>
              <a:rPr lang="en-US" dirty="0">
                <a:latin typeface="Cooper Black" panose="0208090404030B020404" pitchFamily="18" charset="0"/>
              </a:rPr>
              <a:t>)</a:t>
            </a:r>
            <a:br>
              <a:rPr lang="en-US" dirty="0">
                <a:latin typeface="Cooper Black" panose="0208090404030B020404" pitchFamily="18" charset="0"/>
              </a:rPr>
            </a:br>
            <a:r>
              <a:rPr lang="en-US" dirty="0">
                <a:latin typeface="Cooper Black" panose="0208090404030B020404" pitchFamily="18" charset="0"/>
              </a:rPr>
              <a:t>Back here where we need </a:t>
            </a:r>
            <a:r>
              <a:rPr lang="en-US" dirty="0" err="1">
                <a:latin typeface="Cooper Black" panose="0208090404030B020404" pitchFamily="18" charset="0"/>
              </a:rPr>
              <a:t>ya</a:t>
            </a:r>
            <a:br>
              <a:rPr lang="en-US" dirty="0">
                <a:latin typeface="Cooper Black" panose="0208090404030B020404" pitchFamily="18" charset="0"/>
              </a:rPr>
            </a:br>
            <a:r>
              <a:rPr lang="en-US" dirty="0">
                <a:latin typeface="Cooper Black" panose="0208090404030B020404" pitchFamily="18" charset="0"/>
              </a:rPr>
              <a:t>(Back here where we need </a:t>
            </a:r>
            <a:r>
              <a:rPr lang="en-US" dirty="0" err="1">
                <a:latin typeface="Cooper Black" panose="0208090404030B020404" pitchFamily="18" charset="0"/>
              </a:rPr>
              <a:t>ya</a:t>
            </a:r>
            <a:r>
              <a:rPr lang="en-US" dirty="0">
                <a:latin typeface="Cooper Black" panose="0208090404030B020404" pitchFamily="18" charset="0"/>
              </a:rPr>
              <a:t>)</a:t>
            </a:r>
            <a:br>
              <a:rPr lang="en-US" dirty="0">
                <a:latin typeface="Cooper Black" panose="0208090404030B020404" pitchFamily="18" charset="0"/>
              </a:rPr>
            </a:br>
            <a:r>
              <a:rPr lang="en-US" dirty="0">
                <a:latin typeface="Cooper Black" panose="0208090404030B020404" pitchFamily="18" charset="0"/>
              </a:rPr>
              <a:t>Yeah we tease him a lot </a:t>
            </a:r>
            <a:r>
              <a:rPr lang="en-US" dirty="0" err="1">
                <a:latin typeface="Cooper Black" panose="0208090404030B020404" pitchFamily="18" charset="0"/>
              </a:rPr>
              <a:t>'cause</a:t>
            </a:r>
            <a:r>
              <a:rPr lang="en-US" dirty="0">
                <a:latin typeface="Cooper Black" panose="0208090404030B020404" pitchFamily="18" charset="0"/>
              </a:rPr>
              <a:t> we got him on the spot</a:t>
            </a:r>
            <a:br>
              <a:rPr lang="en-US" dirty="0">
                <a:latin typeface="Cooper Black" panose="0208090404030B020404" pitchFamily="18" charset="0"/>
              </a:rPr>
            </a:br>
            <a:r>
              <a:rPr lang="en-US" dirty="0">
                <a:latin typeface="Cooper Black" panose="0208090404030B020404" pitchFamily="18" charset="0"/>
              </a:rPr>
              <a:t>Welcome back, welcome back, welcome back, welcome back</a:t>
            </a:r>
            <a:br>
              <a:rPr lang="en-US" dirty="0">
                <a:latin typeface="Cooper Black" panose="0208090404030B020404" pitchFamily="18" charset="0"/>
              </a:rPr>
            </a:br>
            <a:r>
              <a:rPr lang="en-US" dirty="0">
                <a:latin typeface="Cooper Black" panose="0208090404030B020404" pitchFamily="18" charset="0"/>
              </a:rPr>
              <a:t>Welcome back, welcome back, welcome back</a:t>
            </a:r>
          </a:p>
          <a:p>
            <a:r>
              <a:rPr lang="en-US" dirty="0">
                <a:latin typeface="Cooper Black" panose="0208090404030B020404" pitchFamily="18" charset="0"/>
              </a:rPr>
              <a:t>We always could spot a friend, welcome back</a:t>
            </a:r>
            <a:br>
              <a:rPr lang="en-US" dirty="0">
                <a:latin typeface="Cooper Black" panose="0208090404030B020404" pitchFamily="18" charset="0"/>
              </a:rPr>
            </a:br>
            <a:r>
              <a:rPr lang="en-US" dirty="0">
                <a:latin typeface="Cooper Black" panose="0208090404030B020404" pitchFamily="18" charset="0"/>
              </a:rPr>
              <a:t>And I smile when I think how you must have been</a:t>
            </a:r>
            <a:br>
              <a:rPr lang="en-US" dirty="0">
                <a:latin typeface="Cooper Black" panose="0208090404030B020404" pitchFamily="18" charset="0"/>
              </a:rPr>
            </a:br>
            <a:r>
              <a:rPr lang="en-US" dirty="0">
                <a:latin typeface="Cooper Black" panose="0208090404030B020404" pitchFamily="18" charset="0"/>
              </a:rPr>
              <a:t>And I know what a scene you were learning in</a:t>
            </a:r>
            <a:br>
              <a:rPr lang="en-US" dirty="0">
                <a:latin typeface="Cooper Black" panose="0208090404030B020404" pitchFamily="18" charset="0"/>
              </a:rPr>
            </a:br>
            <a:r>
              <a:rPr lang="en-US" dirty="0">
                <a:latin typeface="Cooper Black" panose="0208090404030B020404" pitchFamily="18" charset="0"/>
              </a:rPr>
              <a:t>Was there something that made you come back again</a:t>
            </a:r>
            <a:br>
              <a:rPr lang="en-US" dirty="0">
                <a:latin typeface="Cooper Black" panose="0208090404030B020404" pitchFamily="18" charset="0"/>
              </a:rPr>
            </a:br>
            <a:r>
              <a:rPr lang="en-US" dirty="0">
                <a:latin typeface="Cooper Black" panose="0208090404030B020404" pitchFamily="18" charset="0"/>
              </a:rPr>
              <a:t>And what could ever lead </a:t>
            </a:r>
            <a:r>
              <a:rPr lang="en-US" dirty="0" err="1">
                <a:latin typeface="Cooper Black" panose="0208090404030B020404" pitchFamily="18" charset="0"/>
              </a:rPr>
              <a:t>ya</a:t>
            </a:r>
            <a:br>
              <a:rPr lang="en-US" dirty="0">
                <a:latin typeface="Cooper Black" panose="0208090404030B020404" pitchFamily="18" charset="0"/>
              </a:rPr>
            </a:br>
            <a:r>
              <a:rPr lang="en-US" dirty="0">
                <a:latin typeface="Cooper Black" panose="0208090404030B020404" pitchFamily="18" charset="0"/>
              </a:rPr>
              <a:t>(What could ever lead </a:t>
            </a:r>
            <a:r>
              <a:rPr lang="en-US" dirty="0" err="1">
                <a:latin typeface="Cooper Black" panose="0208090404030B020404" pitchFamily="18" charset="0"/>
              </a:rPr>
              <a:t>ya</a:t>
            </a:r>
            <a:r>
              <a:rPr lang="en-US" dirty="0">
                <a:latin typeface="Cooper Black" panose="0208090404030B020404" pitchFamily="18" charset="0"/>
              </a:rPr>
              <a:t>)</a:t>
            </a:r>
            <a:br>
              <a:rPr lang="en-US" dirty="0">
                <a:latin typeface="Cooper Black" panose="0208090404030B020404" pitchFamily="18" charset="0"/>
              </a:rPr>
            </a:br>
            <a:r>
              <a:rPr lang="en-US" dirty="0">
                <a:latin typeface="Cooper Black" panose="0208090404030B020404" pitchFamily="18" charset="0"/>
              </a:rPr>
              <a:t>Back here where we need </a:t>
            </a:r>
            <a:r>
              <a:rPr lang="en-US" dirty="0" err="1">
                <a:latin typeface="Cooper Black" panose="0208090404030B020404" pitchFamily="18" charset="0"/>
              </a:rPr>
              <a:t>ya</a:t>
            </a:r>
            <a:br>
              <a:rPr lang="en-US" dirty="0">
                <a:latin typeface="Cooper Black" panose="0208090404030B020404" pitchFamily="18" charset="0"/>
              </a:rPr>
            </a:br>
            <a:r>
              <a:rPr lang="en-US" dirty="0">
                <a:latin typeface="Cooper Black" panose="0208090404030B020404" pitchFamily="18" charset="0"/>
              </a:rPr>
              <a:t>(Back here where we need </a:t>
            </a:r>
            <a:r>
              <a:rPr lang="en-US" dirty="0" err="1">
                <a:latin typeface="Cooper Black" panose="0208090404030B020404" pitchFamily="18" charset="0"/>
              </a:rPr>
              <a:t>ya</a:t>
            </a:r>
            <a:r>
              <a:rPr lang="en-US" dirty="0">
                <a:latin typeface="Cooper Black" panose="0208090404030B020404" pitchFamily="18" charset="0"/>
              </a:rPr>
              <a:t>)</a:t>
            </a:r>
            <a:br>
              <a:rPr lang="en-US" dirty="0">
                <a:latin typeface="Cooper Black" panose="0208090404030B020404" pitchFamily="18" charset="0"/>
              </a:rPr>
            </a:br>
            <a:r>
              <a:rPr lang="en-US" dirty="0">
                <a:latin typeface="Cooper Black" panose="0208090404030B020404" pitchFamily="18" charset="0"/>
              </a:rPr>
              <a:t>Yeah we tease him a lot </a:t>
            </a:r>
            <a:r>
              <a:rPr lang="en-US" dirty="0" err="1">
                <a:latin typeface="Cooper Black" panose="0208090404030B020404" pitchFamily="18" charset="0"/>
              </a:rPr>
              <a:t>'cause</a:t>
            </a:r>
            <a:r>
              <a:rPr lang="en-US" dirty="0">
                <a:latin typeface="Cooper Black" panose="0208090404030B020404" pitchFamily="18" charset="0"/>
              </a:rPr>
              <a:t> we got him on the spot</a:t>
            </a:r>
            <a:br>
              <a:rPr lang="en-US" dirty="0">
                <a:latin typeface="Cooper Black" panose="0208090404030B020404" pitchFamily="18" charset="0"/>
              </a:rPr>
            </a:br>
            <a:r>
              <a:rPr lang="en-US" dirty="0">
                <a:latin typeface="Cooper Black" panose="0208090404030B020404" pitchFamily="18" charset="0"/>
              </a:rPr>
              <a:t>Welcome back, welcome back, welcome back, welcome back</a:t>
            </a:r>
            <a:br>
              <a:rPr lang="en-US" dirty="0">
                <a:latin typeface="Cooper Black" panose="0208090404030B020404" pitchFamily="18" charset="0"/>
              </a:rPr>
            </a:br>
            <a:r>
              <a:rPr lang="en-US" dirty="0">
                <a:latin typeface="Cooper Black" panose="0208090404030B020404" pitchFamily="18" charset="0"/>
              </a:rPr>
              <a:t>Welcome back, welcome back</a:t>
            </a:r>
          </a:p>
          <a:p>
            <a:endParaRPr lang="en-US" dirty="0">
              <a:latin typeface="Arial" panose="020B0604020202020204" pitchFamily="34" charset="0"/>
            </a:endParaRPr>
          </a:p>
          <a:p>
            <a:r>
              <a:rPr lang="en-US" dirty="0">
                <a:latin typeface="Cooper Black" panose="0208090404030B020404" pitchFamily="18" charset="0"/>
              </a:rPr>
              <a:t>Songwriter: John Benson Sebastian</a:t>
            </a:r>
            <a:endParaRPr lang="en-US" dirty="0"/>
          </a:p>
          <a:p>
            <a:endParaRPr lang="en-US" b="0" i="0" dirty="0">
              <a:effectLst/>
              <a:latin typeface="Arial" panose="020B0604020202020204" pitchFamily="34" charset="0"/>
            </a:endParaRPr>
          </a:p>
        </p:txBody>
      </p:sp>
      <p:sp>
        <p:nvSpPr>
          <p:cNvPr id="3" name="Arrow: Right 2">
            <a:extLst>
              <a:ext uri="{FF2B5EF4-FFF2-40B4-BE49-F238E27FC236}">
                <a16:creationId xmlns:a16="http://schemas.microsoft.com/office/drawing/2014/main" id="{2E7BBDCD-DAC8-495F-B327-3CC71B115B06}"/>
              </a:ext>
            </a:extLst>
          </p:cNvPr>
          <p:cNvSpPr/>
          <p:nvPr/>
        </p:nvSpPr>
        <p:spPr>
          <a:xfrm>
            <a:off x="448590" y="1828800"/>
            <a:ext cx="1897846" cy="1524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A5AEDD43-1BF8-4C5A-9BB6-EE03DF43BE28}"/>
              </a:ext>
            </a:extLst>
          </p:cNvPr>
          <p:cNvSpPr/>
          <p:nvPr/>
        </p:nvSpPr>
        <p:spPr>
          <a:xfrm>
            <a:off x="448590" y="2667000"/>
            <a:ext cx="1892808" cy="1524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BEA7A8A-ED1C-4181-A745-9FF8014AAB84}"/>
              </a:ext>
            </a:extLst>
          </p:cNvPr>
          <p:cNvSpPr/>
          <p:nvPr/>
        </p:nvSpPr>
        <p:spPr>
          <a:xfrm>
            <a:off x="448589" y="3200400"/>
            <a:ext cx="1892808" cy="1524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CF24A-18C9-4497-A19D-EB34C6269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spTree>
    <p:extLst>
      <p:ext uri="{BB962C8B-B14F-4D97-AF65-F5344CB8AC3E}">
        <p14:creationId xmlns:p14="http://schemas.microsoft.com/office/powerpoint/2010/main" val="221759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013F-5123-412A-A5F8-CDC30AABE357}"/>
              </a:ext>
            </a:extLst>
          </p:cNvPr>
          <p:cNvSpPr>
            <a:spLocks noGrp="1"/>
          </p:cNvSpPr>
          <p:nvPr>
            <p:ph type="title"/>
          </p:nvPr>
        </p:nvSpPr>
        <p:spPr/>
        <p:txBody>
          <a:bodyPr/>
          <a:lstStyle/>
          <a:p>
            <a:r>
              <a:rPr lang="en-US" dirty="0">
                <a:latin typeface="Cooper Black" panose="0208090404030B020404" pitchFamily="18" charset="0"/>
              </a:rPr>
              <a:t>2323 ANDERSON AVENUE, SUITE 500</a:t>
            </a:r>
          </a:p>
        </p:txBody>
      </p:sp>
      <p:sp>
        <p:nvSpPr>
          <p:cNvPr id="3" name="Content Placeholder 2">
            <a:extLst>
              <a:ext uri="{FF2B5EF4-FFF2-40B4-BE49-F238E27FC236}">
                <a16:creationId xmlns:a16="http://schemas.microsoft.com/office/drawing/2014/main" id="{DE305B34-BC93-49EC-BAC2-81B6526A658D}"/>
              </a:ext>
            </a:extLst>
          </p:cNvPr>
          <p:cNvSpPr>
            <a:spLocks noGrp="1"/>
          </p:cNvSpPr>
          <p:nvPr>
            <p:ph idx="1"/>
          </p:nvPr>
        </p:nvSpPr>
        <p:spPr>
          <a:xfrm>
            <a:off x="1522414" y="1905000"/>
            <a:ext cx="9753598" cy="4267200"/>
          </a:xfrm>
        </p:spPr>
        <p:txBody>
          <a:bodyPr/>
          <a:lstStyle/>
          <a:p>
            <a:r>
              <a:rPr lang="en-US" sz="1800" dirty="0">
                <a:latin typeface="Cooper Black" panose="0208090404030B020404" pitchFamily="18" charset="0"/>
              </a:rPr>
              <a:t>Welcome &amp; Come in! We are Happy to see you again!</a:t>
            </a:r>
          </a:p>
          <a:p>
            <a:r>
              <a:rPr lang="en-US" sz="1800" dirty="0">
                <a:latin typeface="Cooper Black" panose="0208090404030B020404" pitchFamily="18" charset="0"/>
              </a:rPr>
              <a:t>Our inside lobby area is now open and we have new hours of operation! Our doors will be open from 10 a.m. – 12 p.m. and 1 – 3 p.m. Monday through Friday. </a:t>
            </a:r>
          </a:p>
          <a:p>
            <a:r>
              <a:rPr lang="en-US" sz="1800" b="1" dirty="0">
                <a:latin typeface="Cooper Black" panose="0208090404030B020404" pitchFamily="18" charset="0"/>
              </a:rPr>
              <a:t>Only DFS General Accounting and Purchasing employees will be allowed past the reception area. Signage is posted asking visitors not to go past reception </a:t>
            </a:r>
          </a:p>
          <a:p>
            <a:r>
              <a:rPr lang="en-US" sz="1800" b="1" dirty="0">
                <a:latin typeface="Cooper Black" panose="0208090404030B020404" pitchFamily="18" charset="0"/>
              </a:rPr>
              <a:t>A Drop Off box will remain outside the doors for contactless delivery </a:t>
            </a:r>
          </a:p>
          <a:p>
            <a:r>
              <a:rPr lang="en-US" sz="1800" dirty="0">
                <a:latin typeface="Cooper Black" panose="0208090404030B020404" pitchFamily="18" charset="0"/>
              </a:rPr>
              <a:t>On a table to your left as you enter through the door is the Special Handling Pick Up</a:t>
            </a:r>
          </a:p>
          <a:p>
            <a:r>
              <a:rPr lang="en-US" sz="1800" b="1" dirty="0">
                <a:latin typeface="Cooper Black" panose="0208090404030B020404" pitchFamily="18" charset="0"/>
              </a:rPr>
              <a:t>For any in person assistance needed please ring the door bell</a:t>
            </a:r>
          </a:p>
          <a:p>
            <a:r>
              <a:rPr lang="en-US" sz="1800" b="1" dirty="0">
                <a:latin typeface="Cooper Black" panose="0208090404030B020404" pitchFamily="18" charset="0"/>
              </a:rPr>
              <a:t>For BPC pick up ring the door bell and don’t forget……….</a:t>
            </a:r>
          </a:p>
          <a:p>
            <a:endParaRPr lang="en-US" sz="1800" b="1" dirty="0">
              <a:latin typeface="Cooper Black" panose="0208090404030B020404" pitchFamily="18" charset="0"/>
            </a:endParaRPr>
          </a:p>
          <a:p>
            <a:endParaRPr lang="en-US" sz="1800" b="1" dirty="0">
              <a:latin typeface="Cooper Black" panose="0208090404030B020404" pitchFamily="18" charset="0"/>
            </a:endParaRPr>
          </a:p>
          <a:p>
            <a:endParaRPr lang="en-US" sz="1800" b="1" dirty="0">
              <a:latin typeface="Cooper Black" panose="0208090404030B020404" pitchFamily="18" charset="0"/>
            </a:endParaRPr>
          </a:p>
          <a:p>
            <a:endParaRPr lang="en-US" dirty="0"/>
          </a:p>
        </p:txBody>
      </p:sp>
    </p:spTree>
    <p:extLst>
      <p:ext uri="{BB962C8B-B14F-4D97-AF65-F5344CB8AC3E}">
        <p14:creationId xmlns:p14="http://schemas.microsoft.com/office/powerpoint/2010/main" val="290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2303-EFA4-45FE-897B-5F960EB0EBF6}"/>
              </a:ext>
            </a:extLst>
          </p:cNvPr>
          <p:cNvSpPr>
            <a:spLocks noGrp="1"/>
          </p:cNvSpPr>
          <p:nvPr>
            <p:ph type="title"/>
          </p:nvPr>
        </p:nvSpPr>
        <p:spPr/>
        <p:txBody>
          <a:bodyPr/>
          <a:lstStyle/>
          <a:p>
            <a:r>
              <a:rPr lang="en-US" dirty="0">
                <a:latin typeface="Cooper Black" panose="0208090404030B020404" pitchFamily="18" charset="0"/>
              </a:rPr>
              <a:t>Some Basic Card Facts</a:t>
            </a:r>
          </a:p>
        </p:txBody>
      </p:sp>
      <p:sp>
        <p:nvSpPr>
          <p:cNvPr id="3" name="Content Placeholder 2">
            <a:extLst>
              <a:ext uri="{FF2B5EF4-FFF2-40B4-BE49-F238E27FC236}">
                <a16:creationId xmlns:a16="http://schemas.microsoft.com/office/drawing/2014/main" id="{73FD2679-899B-4BFF-9CB1-D66629AADDFF}"/>
              </a:ext>
            </a:extLst>
          </p:cNvPr>
          <p:cNvSpPr>
            <a:spLocks noGrp="1"/>
          </p:cNvSpPr>
          <p:nvPr>
            <p:ph idx="1"/>
          </p:nvPr>
        </p:nvSpPr>
        <p:spPr/>
        <p:txBody>
          <a:bodyPr>
            <a:normAutofit/>
          </a:bodyPr>
          <a:lstStyle/>
          <a:p>
            <a:r>
              <a:rPr lang="en-US" sz="1800" dirty="0">
                <a:latin typeface="Cooper Black" panose="0208090404030B020404" pitchFamily="18" charset="0"/>
              </a:rPr>
              <a:t>Only the cardholder may pick up the BPC if they are a first time cardholder obtaining their first card and must sign the cardholder agreement.</a:t>
            </a:r>
          </a:p>
          <a:p>
            <a:r>
              <a:rPr lang="en-US" sz="1800" dirty="0">
                <a:latin typeface="Cooper Black" panose="0208090404030B020404" pitchFamily="18" charset="0"/>
              </a:rPr>
              <a:t>Others may pick up a BPC with e-mail consent provided it is a renewal, reissuance, or replacement, and not a first time card</a:t>
            </a:r>
          </a:p>
          <a:p>
            <a:r>
              <a:rPr lang="en-US" sz="1800" dirty="0">
                <a:latin typeface="Cooper Black" panose="0208090404030B020404" pitchFamily="18" charset="0"/>
              </a:rPr>
              <a:t>It is important to submit the BPC voucher accounting for the credit card charges on a timely basis as DFS pays the bill up front on behalf of the entire campus and all cardholders. Only through the submission and processing of the vouchers is our account replenished to pay the next months statement.</a:t>
            </a:r>
          </a:p>
          <a:p>
            <a:r>
              <a:rPr lang="en-US" sz="1800" dirty="0">
                <a:latin typeface="Cooper Black" panose="0208090404030B020404" pitchFamily="18" charset="0"/>
              </a:rPr>
              <a:t>Monthly submission deadline is the 15</a:t>
            </a:r>
            <a:r>
              <a:rPr lang="en-US" sz="1800" baseline="30000" dirty="0">
                <a:latin typeface="Cooper Black" panose="0208090404030B020404" pitchFamily="18" charset="0"/>
              </a:rPr>
              <a:t>th</a:t>
            </a:r>
            <a:r>
              <a:rPr lang="en-US" sz="1800" dirty="0">
                <a:latin typeface="Cooper Black" panose="0208090404030B020404" pitchFamily="18" charset="0"/>
              </a:rPr>
              <a:t> of the month. If the 15</a:t>
            </a:r>
            <a:r>
              <a:rPr lang="en-US" sz="1800" baseline="30000" dirty="0">
                <a:latin typeface="Cooper Black" panose="0208090404030B020404" pitchFamily="18" charset="0"/>
              </a:rPr>
              <a:t>th</a:t>
            </a:r>
            <a:r>
              <a:rPr lang="en-US" sz="1800" dirty="0">
                <a:latin typeface="Cooper Black" panose="0208090404030B020404" pitchFamily="18" charset="0"/>
              </a:rPr>
              <a:t> falls on a weekend then the next business day becomes the due date.</a:t>
            </a:r>
          </a:p>
        </p:txBody>
      </p:sp>
    </p:spTree>
    <p:extLst>
      <p:ext uri="{BB962C8B-B14F-4D97-AF65-F5344CB8AC3E}">
        <p14:creationId xmlns:p14="http://schemas.microsoft.com/office/powerpoint/2010/main" val="10515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8427-57DA-4FBD-9CE9-6A850CFFA3F3}"/>
              </a:ext>
            </a:extLst>
          </p:cNvPr>
          <p:cNvSpPr>
            <a:spLocks noGrp="1"/>
          </p:cNvSpPr>
          <p:nvPr>
            <p:ph type="title"/>
          </p:nvPr>
        </p:nvSpPr>
        <p:spPr/>
        <p:txBody>
          <a:bodyPr>
            <a:normAutofit/>
          </a:bodyPr>
          <a:lstStyle/>
          <a:p>
            <a:pPr algn="ctr"/>
            <a:r>
              <a:rPr lang="en-US" sz="4000" dirty="0">
                <a:latin typeface="Cooper Black" panose="0208090404030B020404" pitchFamily="18" charset="0"/>
              </a:rPr>
              <a:t>That was your Tuesday tidbit!</a:t>
            </a:r>
          </a:p>
        </p:txBody>
      </p:sp>
      <p:pic>
        <p:nvPicPr>
          <p:cNvPr id="4" name="Content Placeholder 3" descr="Tuesday Tidbits | Bits and Boxes">
            <a:extLst>
              <a:ext uri="{FF2B5EF4-FFF2-40B4-BE49-F238E27FC236}">
                <a16:creationId xmlns:a16="http://schemas.microsoft.com/office/drawing/2014/main" id="{1BA55C5C-0F48-428C-98AA-8CFA263A4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412" y="2409825"/>
            <a:ext cx="6096000" cy="1809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085578C-7081-4B33-8DD5-CACA474A196F}"/>
              </a:ext>
            </a:extLst>
          </p:cNvPr>
          <p:cNvSpPr/>
          <p:nvPr/>
        </p:nvSpPr>
        <p:spPr>
          <a:xfrm>
            <a:off x="3094231" y="4800600"/>
            <a:ext cx="6536469" cy="369332"/>
          </a:xfrm>
          <a:prstGeom prst="rect">
            <a:avLst/>
          </a:prstGeom>
        </p:spPr>
        <p:txBody>
          <a:bodyPr wrap="none">
            <a:spAutoFit/>
          </a:bodyPr>
          <a:lstStyle/>
          <a:p>
            <a:r>
              <a:rPr lang="en-US" cap="all" dirty="0">
                <a:latin typeface="Cooper Black" panose="0208090404030B020404" pitchFamily="18" charset="0"/>
              </a:rPr>
              <a:t>Thank you and enjoy the rest of your week!</a:t>
            </a:r>
          </a:p>
        </p:txBody>
      </p:sp>
    </p:spTree>
    <p:extLst>
      <p:ext uri="{BB962C8B-B14F-4D97-AF65-F5344CB8AC3E}">
        <p14:creationId xmlns:p14="http://schemas.microsoft.com/office/powerpoint/2010/main" val="419322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286</TotalTime>
  <Words>523</Words>
  <Application>Microsoft Office PowerPoint</Application>
  <PresentationFormat>Custom</PresentationFormat>
  <Paragraphs>23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Consolas</vt:lpstr>
      <vt:lpstr>Cooper Black</vt:lpstr>
      <vt:lpstr>Corbel</vt:lpstr>
      <vt:lpstr>Chalkboard 16x9</vt:lpstr>
      <vt:lpstr>WELCOME BACK</vt:lpstr>
      <vt:lpstr>PowerPoint Presentation</vt:lpstr>
      <vt:lpstr>PowerPoint Presentation</vt:lpstr>
      <vt:lpstr>2323 ANDERSON AVENUE, SUITE 500</vt:lpstr>
      <vt:lpstr>Some Basic Card Facts</vt:lpstr>
      <vt:lpstr>That was your Tuesday tidbit!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Tracy McIntyre</dc:creator>
  <cp:lastModifiedBy>Tracy McIntyre</cp:lastModifiedBy>
  <cp:revision>10</cp:revision>
  <dcterms:created xsi:type="dcterms:W3CDTF">2020-08-10T18:14:52Z</dcterms:created>
  <dcterms:modified xsi:type="dcterms:W3CDTF">2020-08-12T14:35:54Z</dcterms:modified>
</cp:coreProperties>
</file>